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image" Target="../media/image-1-7.png"/><Relationship Id="rId8" Type="http://schemas.openxmlformats.org/officeDocument/2006/relationships/image" Target="../media/image-1-8.png"/><Relationship Id="rId9" Type="http://schemas.openxmlformats.org/officeDocument/2006/relationships/image" Target="../media/image-1-9.png"/><Relationship Id="rId10" Type="http://schemas.openxmlformats.org/officeDocument/2006/relationships/image" Target="../media/image-1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image" Target="../media/image-11-13.png"/><Relationship Id="rId14" Type="http://schemas.openxmlformats.org/officeDocument/2006/relationships/image" Target="../media/image-11-14.png"/><Relationship Id="rId15" Type="http://schemas.openxmlformats.org/officeDocument/2006/relationships/image" Target="../media/image-11-15.png"/><Relationship Id="rId16" Type="http://schemas.openxmlformats.org/officeDocument/2006/relationships/image" Target="../media/image-11-16.png"/><Relationship Id="rId17" Type="http://schemas.openxmlformats.org/officeDocument/2006/relationships/image" Target="../media/image-11-17.png"/><Relationship Id="rId18" Type="http://schemas.openxmlformats.org/officeDocument/2006/relationships/image" Target="../media/image-11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image" Target="../media/image-13-10.png"/><Relationship Id="rId11" Type="http://schemas.openxmlformats.org/officeDocument/2006/relationships/image" Target="../media/image-13-11.png"/><Relationship Id="rId12" Type="http://schemas.openxmlformats.org/officeDocument/2006/relationships/image" Target="../media/image-13-12.png"/><Relationship Id="rId13" Type="http://schemas.openxmlformats.org/officeDocument/2006/relationships/image" Target="../media/image-13-13.png"/><Relationship Id="rId14" Type="http://schemas.openxmlformats.org/officeDocument/2006/relationships/image" Target="../media/image-13-14.png"/><Relationship Id="rId15" Type="http://schemas.openxmlformats.org/officeDocument/2006/relationships/image" Target="../media/image-13-15.png"/><Relationship Id="rId16" Type="http://schemas.openxmlformats.org/officeDocument/2006/relationships/image" Target="../media/image-13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image" Target="../media/image-14-7.png"/><Relationship Id="rId8" Type="http://schemas.openxmlformats.org/officeDocument/2006/relationships/image" Target="../media/image-14-8.png"/><Relationship Id="rId9" Type="http://schemas.openxmlformats.org/officeDocument/2006/relationships/image" Target="../media/image-14-9.png"/><Relationship Id="rId10" Type="http://schemas.openxmlformats.org/officeDocument/2006/relationships/image" Target="../media/image-14-10.png"/><Relationship Id="rId11" Type="http://schemas.openxmlformats.org/officeDocument/2006/relationships/image" Target="../media/image-14-11.png"/><Relationship Id="rId12" Type="http://schemas.openxmlformats.org/officeDocument/2006/relationships/image" Target="../media/image-14-12.png"/><Relationship Id="rId13" Type="http://schemas.openxmlformats.org/officeDocument/2006/relationships/image" Target="../media/image-14-13.png"/><Relationship Id="rId14" Type="http://schemas.openxmlformats.org/officeDocument/2006/relationships/image" Target="../media/image-14-14.png"/><Relationship Id="rId15" Type="http://schemas.openxmlformats.org/officeDocument/2006/relationships/image" Target="../media/image-14-15.png"/><Relationship Id="rId16" Type="http://schemas.openxmlformats.org/officeDocument/2006/relationships/image" Target="../media/image-14-16.png"/><Relationship Id="rId17" Type="http://schemas.openxmlformats.org/officeDocument/2006/relationships/image" Target="../media/image-14-17.png"/><Relationship Id="rId18" Type="http://schemas.openxmlformats.org/officeDocument/2006/relationships/image" Target="../media/image-14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image" Target="../media/image-15-8.png"/><Relationship Id="rId9" Type="http://schemas.openxmlformats.org/officeDocument/2006/relationships/image" Target="../media/image-15-9.png"/><Relationship Id="rId10" Type="http://schemas.openxmlformats.org/officeDocument/2006/relationships/image" Target="../media/image-15-10.png"/><Relationship Id="rId11" Type="http://schemas.openxmlformats.org/officeDocument/2006/relationships/image" Target="../media/image-15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image" Target="../media/image-3-9.png"/><Relationship Id="rId10" Type="http://schemas.openxmlformats.org/officeDocument/2006/relationships/image" Target="../media/image-3-10.png"/><Relationship Id="rId11" Type="http://schemas.openxmlformats.org/officeDocument/2006/relationships/image" Target="../media/image-3-11.png"/><Relationship Id="rId12" Type="http://schemas.openxmlformats.org/officeDocument/2006/relationships/slideLayout" Target="../slideLayouts/slideLayout1.xml"/><Relationship Id="rId1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image" Target="../media/image-4-11.png"/><Relationship Id="rId12" Type="http://schemas.openxmlformats.org/officeDocument/2006/relationships/image" Target="../media/image-4-12.png"/><Relationship Id="rId13" Type="http://schemas.openxmlformats.org/officeDocument/2006/relationships/image" Target="../media/image-4-13.png"/><Relationship Id="rId14" Type="http://schemas.openxmlformats.org/officeDocument/2006/relationships/image" Target="../media/image-4-14.png"/><Relationship Id="rId15" Type="http://schemas.openxmlformats.org/officeDocument/2006/relationships/image" Target="../media/image-4-15.png"/><Relationship Id="rId16" Type="http://schemas.openxmlformats.org/officeDocument/2006/relationships/image" Target="../media/image-4-16.png"/><Relationship Id="rId17" Type="http://schemas.openxmlformats.org/officeDocument/2006/relationships/image" Target="../media/image-4-17.png"/><Relationship Id="rId18" Type="http://schemas.openxmlformats.org/officeDocument/2006/relationships/slideLayout" Target="../slideLayouts/slideLayout1.xml"/><Relationship Id="rId1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image" Target="../media/image-5-14.png"/><Relationship Id="rId15" Type="http://schemas.openxmlformats.org/officeDocument/2006/relationships/image" Target="../media/image-5-15.png"/><Relationship Id="rId16" Type="http://schemas.openxmlformats.org/officeDocument/2006/relationships/image" Target="../media/image-5-16.png"/><Relationship Id="rId17" Type="http://schemas.openxmlformats.org/officeDocument/2006/relationships/image" Target="../media/image-5-17.png"/><Relationship Id="rId18" Type="http://schemas.openxmlformats.org/officeDocument/2006/relationships/image" Target="../media/image-5-18.png"/><Relationship Id="rId19" Type="http://schemas.openxmlformats.org/officeDocument/2006/relationships/image" Target="../media/image-5-19.png"/><Relationship Id="rId20" Type="http://schemas.openxmlformats.org/officeDocument/2006/relationships/slideLayout" Target="../slideLayouts/slideLayout1.xml"/><Relationship Id="rId2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image" Target="../media/image-6-17.png"/><Relationship Id="rId18" Type="http://schemas.openxmlformats.org/officeDocument/2006/relationships/image" Target="../media/image-6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slideLayout" Target="../slideLayouts/slideLayout1.xml"/><Relationship Id="rId20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29000"/>
            <a:ext cx="4686300" cy="30353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500" y="1524000"/>
            <a:ext cx="533400" cy="533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4300" y="5473700"/>
            <a:ext cx="4140200" cy="9271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6900" y="1905000"/>
            <a:ext cx="8953500" cy="14351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9600" y="1422400"/>
            <a:ext cx="3441700" cy="5334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6527800" y="5511800"/>
            <a:ext cx="4838700" cy="57388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2160"/>
              </a:lnSpc>
              <a:buNone/>
            </a:pPr>
            <a:r>
              <a:rPr lang="en-US" sz="1800" spc="-6" kern="0" dirty="0">
                <a:solidFill>
                  <a:srgbClr val="FF7401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Academic Perspectives on</a:t>
            </a:r>
            <a:endParaRPr lang="en-US" sz="1800" dirty="0"/>
          </a:p>
          <a:p>
            <a:pPr algn="r" indent="0" marL="0">
              <a:lnSpc>
                <a:spcPts val="2160"/>
              </a:lnSpc>
              <a:buNone/>
            </a:pPr>
            <a:r>
              <a:rPr lang="en-US" sz="1800" spc="-6" kern="0" dirty="0">
                <a:solidFill>
                  <a:srgbClr val="FF7401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Emerging Challenges and Solutions</a:t>
            </a:r>
            <a:endParaRPr lang="en-US" sz="1800" dirty="0"/>
          </a:p>
        </p:txBody>
      </p:sp>
      <p:sp>
        <p:nvSpPr>
          <p:cNvPr id="12" name="Text 1"/>
          <p:cNvSpPr/>
          <p:nvPr/>
        </p:nvSpPr>
        <p:spPr>
          <a:xfrm>
            <a:off x="-19050" y="1943100"/>
            <a:ext cx="12725400" cy="121662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9480"/>
              </a:lnSpc>
              <a:buNone/>
            </a:pPr>
            <a:r>
              <a:rPr lang="en-US" sz="7900" spc="-108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EDUCATIONAL TALK</a:t>
            </a:r>
            <a:endParaRPr lang="en-US" sz="7900" dirty="0"/>
          </a:p>
        </p:txBody>
      </p:sp>
      <p:sp>
        <p:nvSpPr>
          <p:cNvPr id="13" name="Text 2"/>
          <p:cNvSpPr/>
          <p:nvPr/>
        </p:nvSpPr>
        <p:spPr>
          <a:xfrm>
            <a:off x="1181100" y="1506240"/>
            <a:ext cx="10033000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2400" b="1" dirty="0">
                <a:solidFill>
                  <a:srgbClr val="FE74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Creative Showcase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479800"/>
            <a:ext cx="12192000" cy="33782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0400" y="800100"/>
            <a:ext cx="8356600" cy="25781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72100" y="4711700"/>
            <a:ext cx="1447800" cy="1447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2300" y="4445000"/>
            <a:ext cx="508000" cy="5080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1168400" y="838200"/>
            <a:ext cx="9880600" cy="25068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6480"/>
              </a:lnSpc>
              <a:buNone/>
            </a:pPr>
            <a:r>
              <a:rPr lang="en-US" sz="5400" spc="-72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When We Talk About</a:t>
            </a:r>
            <a:endParaRPr lang="en-US" sz="5400" dirty="0"/>
          </a:p>
          <a:p>
            <a:pPr algn="ctr" indent="0" marL="0">
              <a:lnSpc>
                <a:spcPts val="6480"/>
              </a:lnSpc>
              <a:buNone/>
            </a:pPr>
            <a:r>
              <a:rPr lang="en-US" sz="5400" spc="-72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Education, What Are We Talking About?</a:t>
            </a:r>
            <a:endParaRPr lang="en-US" sz="5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1943100"/>
            <a:ext cx="3505200" cy="11557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3352800"/>
            <a:ext cx="3505200" cy="1155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70400" y="1955800"/>
            <a:ext cx="3289300" cy="25781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100" y="4787900"/>
            <a:ext cx="3479800" cy="1143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77200" y="1943100"/>
            <a:ext cx="3289300" cy="25781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93900" y="495300"/>
            <a:ext cx="8204200" cy="9271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9800" y="2247900"/>
            <a:ext cx="2933700" cy="533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800" y="3644900"/>
            <a:ext cx="2933700" cy="533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38200" y="5130800"/>
            <a:ext cx="3136900" cy="533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22900" y="2362200"/>
            <a:ext cx="1358900" cy="533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37100" y="3060700"/>
            <a:ext cx="2743200" cy="8636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042400" y="2362200"/>
            <a:ext cx="1358900" cy="533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420100" y="3060700"/>
            <a:ext cx="2603500" cy="8636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470400" y="4800600"/>
            <a:ext cx="7061200" cy="12446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273050" y="533400"/>
            <a:ext cx="11658601" cy="11404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8880"/>
              </a:lnSpc>
              <a:buNone/>
            </a:pPr>
            <a:r>
              <a:rPr lang="en-US" sz="7400" spc="-60" kern="0" dirty="0">
                <a:solidFill>
                  <a:srgbClr val="0D0D0D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CASE INSPIRATION</a:t>
            </a:r>
            <a:endParaRPr lang="en-US" sz="7400" dirty="0"/>
          </a:p>
        </p:txBody>
      </p:sp>
      <p:sp>
        <p:nvSpPr>
          <p:cNvPr id="20" name="Text 1"/>
          <p:cNvSpPr/>
          <p:nvPr/>
        </p:nvSpPr>
        <p:spPr>
          <a:xfrm>
            <a:off x="553720" y="2286000"/>
            <a:ext cx="3718560" cy="4266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800" b="1" spc="-6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Classroom poll</a:t>
            </a:r>
            <a:endParaRPr lang="en-US" sz="2800" dirty="0"/>
          </a:p>
        </p:txBody>
      </p:sp>
      <p:sp>
        <p:nvSpPr>
          <p:cNvPr id="21" name="Text 2"/>
          <p:cNvSpPr/>
          <p:nvPr/>
        </p:nvSpPr>
        <p:spPr>
          <a:xfrm>
            <a:off x="553720" y="3683000"/>
            <a:ext cx="3718560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3200" b="1" spc="-12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 steps</a:t>
            </a:r>
            <a:endParaRPr lang="en-US" sz="3200" dirty="0"/>
          </a:p>
        </p:txBody>
      </p:sp>
      <p:sp>
        <p:nvSpPr>
          <p:cNvPr id="22" name="Text 3"/>
          <p:cNvSpPr/>
          <p:nvPr/>
        </p:nvSpPr>
        <p:spPr>
          <a:xfrm>
            <a:off x="417830" y="5168900"/>
            <a:ext cx="3977640" cy="4419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480"/>
              </a:lnSpc>
              <a:buNone/>
            </a:pPr>
            <a:r>
              <a:rPr lang="en-US" sz="2900" b="1" spc="-3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Young sapling</a:t>
            </a:r>
            <a:endParaRPr lang="en-US" sz="2900" dirty="0"/>
          </a:p>
        </p:txBody>
      </p:sp>
      <p:sp>
        <p:nvSpPr>
          <p:cNvPr id="23" name="Text 4"/>
          <p:cNvSpPr/>
          <p:nvPr/>
        </p:nvSpPr>
        <p:spPr>
          <a:xfrm>
            <a:off x="5287010" y="2400300"/>
            <a:ext cx="1630680" cy="5028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960"/>
              </a:lnSpc>
              <a:buNone/>
            </a:pPr>
            <a:r>
              <a:rPr lang="en-US" sz="3300" b="1" spc="-3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Quick</a:t>
            </a:r>
            <a:endParaRPr lang="en-US" sz="3300" dirty="0"/>
          </a:p>
        </p:txBody>
      </p:sp>
      <p:sp>
        <p:nvSpPr>
          <p:cNvPr id="24" name="Text 5"/>
          <p:cNvSpPr/>
          <p:nvPr/>
        </p:nvSpPr>
        <p:spPr>
          <a:xfrm>
            <a:off x="4724400" y="3098800"/>
            <a:ext cx="27686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500" b="1" spc="-3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 takes less than 3 minutes.</a:t>
            </a:r>
            <a:endParaRPr lang="en-US" sz="2500" dirty="0"/>
          </a:p>
        </p:txBody>
      </p:sp>
      <p:sp>
        <p:nvSpPr>
          <p:cNvPr id="25" name="Text 6"/>
          <p:cNvSpPr/>
          <p:nvPr/>
        </p:nvSpPr>
        <p:spPr>
          <a:xfrm>
            <a:off x="8906510" y="2400300"/>
            <a:ext cx="1630680" cy="5028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960"/>
              </a:lnSpc>
              <a:buNone/>
            </a:pPr>
            <a:r>
              <a:rPr lang="en-US" sz="3300" b="1" spc="-3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Quick</a:t>
            </a:r>
            <a:endParaRPr lang="en-US" sz="3300" dirty="0"/>
          </a:p>
        </p:txBody>
      </p:sp>
      <p:sp>
        <p:nvSpPr>
          <p:cNvPr id="26" name="Text 7"/>
          <p:cNvSpPr/>
          <p:nvPr/>
        </p:nvSpPr>
        <p:spPr>
          <a:xfrm>
            <a:off x="8407400" y="3098800"/>
            <a:ext cx="2628901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500" b="1" spc="-3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 takes less than 3 minutes.</a:t>
            </a:r>
            <a:endParaRPr lang="en-US" sz="2500" dirty="0"/>
          </a:p>
        </p:txBody>
      </p:sp>
      <p:sp>
        <p:nvSpPr>
          <p:cNvPr id="27" name="Text 8"/>
          <p:cNvSpPr/>
          <p:nvPr/>
        </p:nvSpPr>
        <p:spPr>
          <a:xfrm>
            <a:off x="4533900" y="4851400"/>
            <a:ext cx="6934200" cy="1397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700" spc="30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companionship of "let's try together": when a child knocks over paint, instead of first blaming them for wasting it, you draw a rainbow with the spilled paint together with them, allowing them to learn from the mistake that errors can also turn into new possibilities.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400" y="444500"/>
            <a:ext cx="4940300" cy="59309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8800" y="88900"/>
            <a:ext cx="1511300" cy="1460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0900" y="762000"/>
            <a:ext cx="5803900" cy="1117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2000" y="2400300"/>
            <a:ext cx="5880100" cy="38989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5994400" y="800100"/>
            <a:ext cx="5715000" cy="1092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500" spc="-60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Holistic Education Focus on “Complete Growth”</a:t>
            </a:r>
            <a:endParaRPr lang="en-US" sz="3500" dirty="0"/>
          </a:p>
        </p:txBody>
      </p:sp>
      <p:sp>
        <p:nvSpPr>
          <p:cNvPr id="11" name="Text 1"/>
          <p:cNvSpPr/>
          <p:nvPr/>
        </p:nvSpPr>
        <p:spPr>
          <a:xfrm>
            <a:off x="6223000" y="3086100"/>
            <a:ext cx="5143500" cy="2316163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60"/>
              </a:lnSpc>
              <a:buNone/>
            </a:pPr>
            <a:r>
              <a:rPr lang="en-US" sz="1800" spc="30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Good education is never an order of "what you should do", but companionship of "let's try together": when a child knocks over paint, instead of first blaming them for wasting it, you draw a rainbow with the spilled paint together with them, allowing them to learn from the mistake that errors can also turn into new possibilities.</a:t>
            </a:r>
            <a:endParaRPr lang="en-US"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700"/>
            <a:ext cx="12192000" cy="6858001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5700" y="482600"/>
            <a:ext cx="5334001" cy="57531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300" y="2362200"/>
            <a:ext cx="4914900" cy="3873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400" y="901700"/>
            <a:ext cx="5308600" cy="6731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7900" y="863600"/>
            <a:ext cx="3149600" cy="6731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7400" y="330200"/>
            <a:ext cx="4711700" cy="431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43700" y="2019300"/>
            <a:ext cx="4140201" cy="304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56400" y="2438400"/>
            <a:ext cx="4127500" cy="5461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43700" y="3302000"/>
            <a:ext cx="4140201" cy="304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3700" y="3721100"/>
            <a:ext cx="4127500" cy="5461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3700" y="4584700"/>
            <a:ext cx="4140201" cy="304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56400" y="5003800"/>
            <a:ext cx="4127500" cy="5461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850900" y="939800"/>
            <a:ext cx="5207000" cy="127476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4920"/>
              </a:lnSpc>
              <a:buNone/>
            </a:pPr>
            <a:r>
              <a:rPr lang="en-US" sz="4100" spc="-48" kern="0" dirty="0">
                <a:solidFill>
                  <a:srgbClr val="0D0D0D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Use “Strengths” to Drive “Weaknesses”</a:t>
            </a:r>
            <a:endParaRPr lang="en-US" sz="4100" dirty="0"/>
          </a:p>
        </p:txBody>
      </p:sp>
      <p:sp>
        <p:nvSpPr>
          <p:cNvPr id="18" name="Text 1"/>
          <p:cNvSpPr/>
          <p:nvPr/>
        </p:nvSpPr>
        <p:spPr>
          <a:xfrm>
            <a:off x="6315710" y="901700"/>
            <a:ext cx="4983481" cy="6552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5160"/>
              </a:lnSpc>
              <a:buNone/>
            </a:pPr>
            <a:r>
              <a:rPr lang="en-US" sz="4300" b="1" spc="-60" kern="0" dirty="0">
                <a:solidFill>
                  <a:srgbClr val="FE730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JUDGEMENT</a:t>
            </a:r>
            <a:endParaRPr lang="en-US" sz="4300" dirty="0"/>
          </a:p>
        </p:txBody>
      </p:sp>
      <p:sp>
        <p:nvSpPr>
          <p:cNvPr id="19" name="Text 2"/>
          <p:cNvSpPr/>
          <p:nvPr/>
        </p:nvSpPr>
        <p:spPr>
          <a:xfrm>
            <a:off x="850900" y="368300"/>
            <a:ext cx="5844540" cy="33258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520"/>
              </a:lnSpc>
              <a:buNone/>
            </a:pPr>
            <a:r>
              <a:rPr lang="en-US" sz="2100" spc="-18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Personalized Support Plan:</a:t>
            </a:r>
            <a:endParaRPr lang="en-US" sz="2100" dirty="0"/>
          </a:p>
        </p:txBody>
      </p:sp>
      <p:sp>
        <p:nvSpPr>
          <p:cNvPr id="20" name="Text 3"/>
          <p:cNvSpPr/>
          <p:nvPr/>
        </p:nvSpPr>
        <p:spPr>
          <a:xfrm>
            <a:off x="6807200" y="2057400"/>
            <a:ext cx="5181600" cy="2133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680"/>
              </a:lnSpc>
              <a:buNone/>
            </a:pPr>
            <a:r>
              <a:rPr lang="en-US" sz="1400" spc="6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DON'T RUSH TO JUDGE RIGHT OR WRONG</a:t>
            </a:r>
            <a:endParaRPr lang="en-US" sz="1400" dirty="0"/>
          </a:p>
        </p:txBody>
      </p:sp>
      <p:sp>
        <p:nvSpPr>
          <p:cNvPr id="21" name="Text 4"/>
          <p:cNvSpPr/>
          <p:nvPr/>
        </p:nvSpPr>
        <p:spPr>
          <a:xfrm>
            <a:off x="6807200" y="3340100"/>
            <a:ext cx="5181600" cy="2133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680"/>
              </a:lnSpc>
              <a:buNone/>
            </a:pPr>
            <a:r>
              <a:rPr lang="en-US" sz="1400" spc="6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DON'T RUSH TO JUDGE RIGHT OR WRONG</a:t>
            </a:r>
            <a:endParaRPr lang="en-US" sz="1400" dirty="0"/>
          </a:p>
        </p:txBody>
      </p:sp>
      <p:sp>
        <p:nvSpPr>
          <p:cNvPr id="22" name="Text 5"/>
          <p:cNvSpPr/>
          <p:nvPr/>
        </p:nvSpPr>
        <p:spPr>
          <a:xfrm>
            <a:off x="6807200" y="4622800"/>
            <a:ext cx="5181600" cy="2133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680"/>
              </a:lnSpc>
              <a:buNone/>
            </a:pPr>
            <a:r>
              <a:rPr lang="en-US" sz="1400" spc="6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DON'T RUSH TO JUDGE RIGHT OR WRONG</a:t>
            </a:r>
            <a:endParaRPr lang="en-US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4200" y="2286000"/>
            <a:ext cx="3416300" cy="40513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2286000"/>
            <a:ext cx="3416300" cy="40513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8300" y="2273300"/>
            <a:ext cx="3429001" cy="4064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45701" y="4876800"/>
            <a:ext cx="1193799" cy="1193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6500" y="4813300"/>
            <a:ext cx="1295400" cy="1295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1600" y="4876800"/>
            <a:ext cx="1358900" cy="1320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57300" y="698500"/>
            <a:ext cx="9715500" cy="6731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1300" y="2641600"/>
            <a:ext cx="2032000" cy="6731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14900" y="2654300"/>
            <a:ext cx="2374900" cy="6731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96300" y="2667000"/>
            <a:ext cx="2413000" cy="6731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87600" y="1435100"/>
            <a:ext cx="7467601" cy="4572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19200" y="3759200"/>
            <a:ext cx="2603500" cy="8636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00600" y="3797300"/>
            <a:ext cx="2603500" cy="8636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02600" y="3644900"/>
            <a:ext cx="3213100" cy="12446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-476250" y="736600"/>
            <a:ext cx="13182600" cy="6223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4800"/>
              </a:lnSpc>
              <a:buNone/>
            </a:pPr>
            <a:r>
              <a:rPr lang="en-US" sz="4000" spc="-60" kern="0" dirty="0">
                <a:solidFill>
                  <a:srgbClr val="0D0D0D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Why Do We Need to Rethink Education?</a:t>
            </a:r>
            <a:endParaRPr lang="en-US" sz="4000" dirty="0"/>
          </a:p>
        </p:txBody>
      </p:sp>
      <p:sp>
        <p:nvSpPr>
          <p:cNvPr id="20" name="Text 1"/>
          <p:cNvSpPr/>
          <p:nvPr/>
        </p:nvSpPr>
        <p:spPr>
          <a:xfrm>
            <a:off x="1201420" y="2679700"/>
            <a:ext cx="2651760" cy="6197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4680"/>
              </a:lnSpc>
              <a:buNone/>
            </a:pPr>
            <a:r>
              <a:rPr lang="en-US" sz="3900" b="1" spc="-12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Simple</a:t>
            </a:r>
            <a:endParaRPr lang="en-US" sz="4000" dirty="0"/>
          </a:p>
        </p:txBody>
      </p:sp>
      <p:sp>
        <p:nvSpPr>
          <p:cNvPr id="21" name="Text 2"/>
          <p:cNvSpPr/>
          <p:nvPr/>
        </p:nvSpPr>
        <p:spPr>
          <a:xfrm>
            <a:off x="4800600" y="2692400"/>
            <a:ext cx="2603500" cy="5943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4680"/>
              </a:lnSpc>
              <a:buNone/>
            </a:pPr>
            <a:r>
              <a:rPr lang="en-US" sz="3900" b="1" spc="-108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Quick</a:t>
            </a:r>
            <a:endParaRPr lang="en-US" sz="3900" dirty="0"/>
          </a:p>
        </p:txBody>
      </p:sp>
      <p:sp>
        <p:nvSpPr>
          <p:cNvPr id="22" name="Text 3"/>
          <p:cNvSpPr/>
          <p:nvPr/>
        </p:nvSpPr>
        <p:spPr>
          <a:xfrm>
            <a:off x="8192770" y="2705100"/>
            <a:ext cx="3032760" cy="47228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720"/>
              </a:lnSpc>
              <a:buNone/>
            </a:pPr>
            <a:r>
              <a:rPr lang="en-US" sz="3100" b="1" spc="-108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Anonymous</a:t>
            </a:r>
            <a:endParaRPr lang="en-US" sz="3100" dirty="0"/>
          </a:p>
        </p:txBody>
      </p:sp>
      <p:sp>
        <p:nvSpPr>
          <p:cNvPr id="23" name="Text 4"/>
          <p:cNvSpPr/>
          <p:nvPr/>
        </p:nvSpPr>
        <p:spPr>
          <a:xfrm>
            <a:off x="1456690" y="1473200"/>
            <a:ext cx="9342120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2400" b="1" spc="-6" kern="0" dirty="0">
                <a:solidFill>
                  <a:srgbClr val="FE74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Education is like nurturing a young sapling</a:t>
            </a:r>
            <a:endParaRPr lang="en-US" sz="2400" dirty="0"/>
          </a:p>
        </p:txBody>
      </p:sp>
      <p:sp>
        <p:nvSpPr>
          <p:cNvPr id="24" name="Text 5"/>
          <p:cNvSpPr/>
          <p:nvPr/>
        </p:nvSpPr>
        <p:spPr>
          <a:xfrm>
            <a:off x="1206500" y="3797300"/>
            <a:ext cx="26289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500" b="1" spc="-3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a few short questions.</a:t>
            </a:r>
            <a:endParaRPr lang="en-US" sz="2500" dirty="0"/>
          </a:p>
        </p:txBody>
      </p:sp>
      <p:sp>
        <p:nvSpPr>
          <p:cNvPr id="25" name="Text 6"/>
          <p:cNvSpPr/>
          <p:nvPr/>
        </p:nvSpPr>
        <p:spPr>
          <a:xfrm>
            <a:off x="4787900" y="3835400"/>
            <a:ext cx="26289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500" b="1" spc="-3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 takes less than 3 minutes.</a:t>
            </a:r>
            <a:endParaRPr lang="en-US" sz="2500" dirty="0"/>
          </a:p>
        </p:txBody>
      </p:sp>
      <p:sp>
        <p:nvSpPr>
          <p:cNvPr id="26" name="Text 7"/>
          <p:cNvSpPr/>
          <p:nvPr/>
        </p:nvSpPr>
        <p:spPr>
          <a:xfrm>
            <a:off x="8077200" y="3683000"/>
            <a:ext cx="32766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500" b="1" spc="-3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 honest!</a:t>
            </a:r>
            <a:endParaRPr lang="en-US" sz="2500" dirty="0"/>
          </a:p>
          <a:p>
            <a:pPr algn="ctr" indent="0" marL="0">
              <a:lnSpc>
                <a:spcPts val="3000"/>
              </a:lnSpc>
              <a:buNone/>
            </a:pPr>
            <a:r>
              <a:rPr lang="en-US" sz="2500" b="1" spc="-3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There are no right or wrong answers.</a:t>
            </a:r>
            <a:endParaRPr lang="en-US" sz="2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707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900" y="1168400"/>
            <a:ext cx="4724400" cy="51181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300" y="889000"/>
            <a:ext cx="6705601" cy="36322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" y="342900"/>
            <a:ext cx="1905000" cy="3429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5219700"/>
            <a:ext cx="2667000" cy="6477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6019800"/>
            <a:ext cx="6451600" cy="342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69400" y="342900"/>
            <a:ext cx="1905001" cy="3048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685800" y="927100"/>
            <a:ext cx="6680200" cy="38403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0080"/>
              </a:lnSpc>
              <a:buNone/>
            </a:pPr>
            <a:r>
              <a:rPr lang="en-US" sz="8400" spc="-120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Thanks for Sharig your thoughts</a:t>
            </a:r>
            <a:endParaRPr lang="en-US" sz="8400" dirty="0"/>
          </a:p>
        </p:txBody>
      </p:sp>
      <p:sp>
        <p:nvSpPr>
          <p:cNvPr id="13" name="Text 1"/>
          <p:cNvSpPr/>
          <p:nvPr/>
        </p:nvSpPr>
        <p:spPr>
          <a:xfrm>
            <a:off x="787400" y="381000"/>
            <a:ext cx="4699000" cy="24368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600" spc="-6" kern="0" dirty="0">
                <a:solidFill>
                  <a:srgbClr val="FE6C0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 steps</a:t>
            </a:r>
            <a:endParaRPr lang="en-US" sz="1600" dirty="0"/>
          </a:p>
        </p:txBody>
      </p:sp>
      <p:sp>
        <p:nvSpPr>
          <p:cNvPr id="14" name="Text 2"/>
          <p:cNvSpPr/>
          <p:nvPr/>
        </p:nvSpPr>
        <p:spPr>
          <a:xfrm>
            <a:off x="863600" y="5257800"/>
            <a:ext cx="7566660" cy="2742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60"/>
              </a:lnSpc>
              <a:buNone/>
            </a:pPr>
            <a:r>
              <a:rPr lang="en-US" sz="1800" spc="12" kern="0" dirty="0">
                <a:solidFill>
                  <a:srgbClr val="FE6C0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We’ ll review the results together.</a:t>
            </a:r>
            <a:endParaRPr lang="en-US" sz="1800" dirty="0"/>
          </a:p>
        </p:txBody>
      </p:sp>
      <p:sp>
        <p:nvSpPr>
          <p:cNvPr id="15" name="Text 3"/>
          <p:cNvSpPr/>
          <p:nvPr/>
        </p:nvSpPr>
        <p:spPr>
          <a:xfrm>
            <a:off x="863600" y="6057900"/>
            <a:ext cx="7589520" cy="24368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600" spc="-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Your feedback will guide our next lessons and activities.</a:t>
            </a:r>
            <a:endParaRPr lang="en-US" sz="1600" dirty="0"/>
          </a:p>
        </p:txBody>
      </p:sp>
      <p:sp>
        <p:nvSpPr>
          <p:cNvPr id="16" name="Text 4"/>
          <p:cNvSpPr/>
          <p:nvPr/>
        </p:nvSpPr>
        <p:spPr>
          <a:xfrm>
            <a:off x="6692900" y="381000"/>
            <a:ext cx="4699000" cy="2133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680"/>
              </a:lnSpc>
              <a:buNone/>
            </a:pPr>
            <a:r>
              <a:rPr lang="en-US" sz="1400" spc="-24" kern="0" dirty="0">
                <a:solidFill>
                  <a:srgbClr val="FE6C0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Education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38200"/>
            <a:ext cx="5130800" cy="6870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1536700" cy="1828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10200" y="774700"/>
            <a:ext cx="5727700" cy="2082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1300" y="3086100"/>
            <a:ext cx="6121400" cy="16891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5473700" y="812800"/>
            <a:ext cx="5588000" cy="200382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5160"/>
              </a:lnSpc>
              <a:buNone/>
            </a:pPr>
            <a:r>
              <a:rPr lang="en-US" sz="4300" spc="-60" kern="0" dirty="0">
                <a:solidFill>
                  <a:srgbClr val="000000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LET EDUCATION MOVE FORWARD WITH WARMTH</a:t>
            </a:r>
            <a:endParaRPr lang="en-US" sz="4300" dirty="0"/>
          </a:p>
        </p:txBody>
      </p:sp>
      <p:sp>
        <p:nvSpPr>
          <p:cNvPr id="11" name="Text 1"/>
          <p:cNvSpPr/>
          <p:nvPr/>
        </p:nvSpPr>
        <p:spPr>
          <a:xfrm>
            <a:off x="5384800" y="3124200"/>
            <a:ext cx="5994400" cy="330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600" spc="30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Good education is never an order of “what you should do”, but companionship of “let‘s try together”: when a child knocks over paint, instead of first blaming them for wasting it, you draw a rainbow with the spilled paint together with them, allowing them to learn from the mistake that errors can also turn into new possibilities.</a:t>
            </a:r>
            <a:endParaRPr lang="en-US" sz="1600" dirty="0"/>
          </a:p>
          <a:p>
            <a:pPr algn="l" indent="0" marL="0">
              <a:lnSpc>
                <a:spcPts val="1920"/>
              </a:lnSpc>
              <a:buNone/>
            </a:pPr>
            <a:endParaRPr lang="en-US" sz="1600" dirty="0"/>
          </a:p>
          <a:p>
            <a:pPr algn="l" indent="0" marL="0">
              <a:lnSpc>
                <a:spcPts val="1920"/>
              </a:lnSpc>
              <a:buNone/>
            </a:pPr>
            <a:r>
              <a:rPr lang="en-US" sz="1600" spc="30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Good education is never an order of “what you should do”, but companionship of “let‘s try together”: when a child knocks over paint, instead of first blaming them for wasting it, you draw a rainbow with the spilled paint together with them, allowing them to learn from the mistake that errors can also turn into new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500" y="482600"/>
            <a:ext cx="4394200" cy="58801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5900" y="660400"/>
            <a:ext cx="1612900" cy="16129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84800" y="2006600"/>
            <a:ext cx="6324600" cy="44323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5200" y="495300"/>
            <a:ext cx="4800601" cy="431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35600" y="901700"/>
            <a:ext cx="6159500" cy="8636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42000" y="2336800"/>
            <a:ext cx="5435600" cy="21336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5029200" y="533400"/>
            <a:ext cx="7467600" cy="3351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640"/>
              </a:lnSpc>
              <a:buNone/>
            </a:pPr>
            <a:r>
              <a:rPr lang="en-US" sz="2200" spc="-6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Core Educational Philosophy:</a:t>
            </a:r>
            <a:endParaRPr lang="en-US" sz="2200" dirty="0"/>
          </a:p>
        </p:txBody>
      </p:sp>
      <p:sp>
        <p:nvSpPr>
          <p:cNvPr id="13" name="Text 1"/>
          <p:cNvSpPr/>
          <p:nvPr/>
        </p:nvSpPr>
        <p:spPr>
          <a:xfrm>
            <a:off x="4953000" y="990600"/>
            <a:ext cx="7467600" cy="7594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5880"/>
              </a:lnSpc>
              <a:buNone/>
            </a:pPr>
            <a:r>
              <a:rPr lang="en-US" sz="4900" spc="-54" kern="0" dirty="0">
                <a:solidFill>
                  <a:srgbClr val="FE7404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A SHARING SESSION</a:t>
            </a:r>
            <a:endParaRPr lang="en-US" sz="4900" dirty="0"/>
          </a:p>
        </p:txBody>
      </p:sp>
      <p:sp>
        <p:nvSpPr>
          <p:cNvPr id="14" name="Text 2"/>
          <p:cNvSpPr/>
          <p:nvPr/>
        </p:nvSpPr>
        <p:spPr>
          <a:xfrm>
            <a:off x="5905500" y="2387600"/>
            <a:ext cx="5308600" cy="3398044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700" spc="36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 is no longer “what teachers teach, students learn”, but observing students‘ interests and pain points, and designing learning content that fits them. For example, if a child likes painting, use painting to teach mathematics (recognizing shapes, calculating proportions), turning learning from “passive.</a:t>
            </a:r>
            <a:endParaRPr lang="en-US" sz="1700" dirty="0"/>
          </a:p>
          <a:p>
            <a:pPr algn="l" indent="0" marL="0">
              <a:lnSpc>
                <a:spcPts val="2040"/>
              </a:lnSpc>
              <a:buNone/>
            </a:pPr>
            <a:r>
              <a:rPr lang="en-US" sz="1700" spc="36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Don't rush to judge right or wrong, first defuse emotions — squat down to pick up colored paper with the children, and divert their attention by saying "Does this yellow paper look like a winter jasmine flower?" to ease the tense atmosphere.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100" y="5003800"/>
            <a:ext cx="3276601" cy="1447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00" y="5003800"/>
            <a:ext cx="3276600" cy="1447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5003800"/>
            <a:ext cx="3276600" cy="1447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00" y="1638300"/>
            <a:ext cx="3276600" cy="32131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2300" y="1638300"/>
            <a:ext cx="3276600" cy="32131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2100" y="1651000"/>
            <a:ext cx="3276601" cy="32131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6400" y="381000"/>
            <a:ext cx="9156700" cy="8509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06600" y="5092700"/>
            <a:ext cx="1104900" cy="444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5600" y="5588000"/>
            <a:ext cx="1879600" cy="6096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70500" y="5067300"/>
            <a:ext cx="1511300" cy="4445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80000" y="5626100"/>
            <a:ext cx="1879600" cy="6096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12200" y="5080000"/>
            <a:ext cx="1689100" cy="4445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623300" y="5524500"/>
            <a:ext cx="1879600" cy="8255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-229870" y="419100"/>
            <a:ext cx="12969240" cy="7594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5880"/>
              </a:lnSpc>
              <a:buNone/>
            </a:pPr>
            <a:r>
              <a:rPr lang="en-US" sz="4900" spc="-66" kern="0" dirty="0">
                <a:solidFill>
                  <a:srgbClr val="000000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What Are We Talking About?</a:t>
            </a:r>
            <a:endParaRPr lang="en-US" sz="4900" dirty="0"/>
          </a:p>
        </p:txBody>
      </p:sp>
      <p:sp>
        <p:nvSpPr>
          <p:cNvPr id="19" name="Text 1"/>
          <p:cNvSpPr/>
          <p:nvPr/>
        </p:nvSpPr>
        <p:spPr>
          <a:xfrm>
            <a:off x="1435100" y="5130800"/>
            <a:ext cx="2413000" cy="3504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760"/>
              </a:lnSpc>
              <a:buNone/>
            </a:pPr>
            <a:r>
              <a:rPr lang="en-US" sz="2300" b="1" spc="-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never</a:t>
            </a:r>
            <a:endParaRPr lang="en-US" sz="2300" dirty="0"/>
          </a:p>
        </p:txBody>
      </p:sp>
      <p:sp>
        <p:nvSpPr>
          <p:cNvPr id="20" name="Text 2"/>
          <p:cNvSpPr/>
          <p:nvPr/>
        </p:nvSpPr>
        <p:spPr>
          <a:xfrm>
            <a:off x="1371600" y="5626100"/>
            <a:ext cx="2413000" cy="51792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04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a few</a:t>
            </a:r>
            <a:endParaRPr lang="en-US" sz="1700" dirty="0"/>
          </a:p>
          <a:p>
            <a:pPr algn="ctr" indent="0" marL="0">
              <a:lnSpc>
                <a:spcPts val="204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short questions.</a:t>
            </a:r>
            <a:endParaRPr lang="en-US" sz="1700" dirty="0"/>
          </a:p>
        </p:txBody>
      </p:sp>
      <p:sp>
        <p:nvSpPr>
          <p:cNvPr id="21" name="Text 3"/>
          <p:cNvSpPr/>
          <p:nvPr/>
        </p:nvSpPr>
        <p:spPr>
          <a:xfrm>
            <a:off x="4864100" y="5105400"/>
            <a:ext cx="2413000" cy="3504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760"/>
              </a:lnSpc>
              <a:buNone/>
            </a:pPr>
            <a:r>
              <a:rPr lang="en-US" sz="2300" b="1" spc="-12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together</a:t>
            </a:r>
            <a:endParaRPr lang="en-US" sz="2300" dirty="0"/>
          </a:p>
        </p:txBody>
      </p:sp>
      <p:sp>
        <p:nvSpPr>
          <p:cNvPr id="22" name="Text 4"/>
          <p:cNvSpPr/>
          <p:nvPr/>
        </p:nvSpPr>
        <p:spPr>
          <a:xfrm>
            <a:off x="4787900" y="5664200"/>
            <a:ext cx="2413000" cy="51792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04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 takes less than 3 minutes.</a:t>
            </a:r>
            <a:endParaRPr lang="en-US" sz="1700" dirty="0"/>
          </a:p>
        </p:txBody>
      </p:sp>
      <p:sp>
        <p:nvSpPr>
          <p:cNvPr id="23" name="Text 5"/>
          <p:cNvSpPr/>
          <p:nvPr/>
        </p:nvSpPr>
        <p:spPr>
          <a:xfrm>
            <a:off x="8331200" y="5118100"/>
            <a:ext cx="2413000" cy="35044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760"/>
              </a:lnSpc>
              <a:buNone/>
            </a:pPr>
            <a:r>
              <a:rPr lang="en-US" sz="2300" b="1" spc="-24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gradually</a:t>
            </a:r>
            <a:endParaRPr lang="en-US" sz="2300" dirty="0"/>
          </a:p>
        </p:txBody>
      </p:sp>
      <p:sp>
        <p:nvSpPr>
          <p:cNvPr id="24" name="Text 6"/>
          <p:cNvSpPr/>
          <p:nvPr/>
        </p:nvSpPr>
        <p:spPr>
          <a:xfrm>
            <a:off x="8343900" y="5562600"/>
            <a:ext cx="2413000" cy="731044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920"/>
              </a:lnSpc>
              <a:buNone/>
            </a:pPr>
            <a:r>
              <a:rPr lang="en-US" sz="1600" spc="-24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 honest!</a:t>
            </a:r>
            <a:endParaRPr lang="en-US" sz="1600" dirty="0"/>
          </a:p>
          <a:p>
            <a:pPr algn="ctr" indent="0" marL="0">
              <a:lnSpc>
                <a:spcPts val="1920"/>
              </a:lnSpc>
              <a:buNone/>
            </a:pPr>
            <a:r>
              <a:rPr lang="en-US" sz="1600" spc="-24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There are no right or wrong answers.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700" y="444500"/>
            <a:ext cx="9067800" cy="1231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63000" y="2946400"/>
            <a:ext cx="2501901" cy="2514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0100" y="2921000"/>
            <a:ext cx="3225800" cy="2514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5900" y="2984500"/>
            <a:ext cx="2324100" cy="2463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600" y="2832100"/>
            <a:ext cx="2501900" cy="2603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200" y="3594100"/>
            <a:ext cx="520700" cy="5207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0700" y="5003800"/>
            <a:ext cx="190500" cy="2032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7500" y="3098800"/>
            <a:ext cx="660400" cy="660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50601" y="5003800"/>
            <a:ext cx="444500" cy="431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87700" y="1752600"/>
            <a:ext cx="6388100" cy="3429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09900" y="2032000"/>
            <a:ext cx="7531101" cy="3429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2500" y="5816600"/>
            <a:ext cx="2235200" cy="4572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33800" y="5816600"/>
            <a:ext cx="2527300" cy="4572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667500" y="5816600"/>
            <a:ext cx="2527300" cy="4572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194800" y="5816600"/>
            <a:ext cx="2527300" cy="4572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-106680" y="482600"/>
            <a:ext cx="12862560" cy="11404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8880"/>
              </a:lnSpc>
              <a:buNone/>
            </a:pPr>
            <a:r>
              <a:rPr lang="en-US" sz="7400" spc="-66" kern="0" dirty="0">
                <a:solidFill>
                  <a:srgbClr val="000000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CASE INSPIRATION</a:t>
            </a:r>
            <a:endParaRPr lang="en-US" sz="7400" dirty="0"/>
          </a:p>
        </p:txBody>
      </p:sp>
      <p:sp>
        <p:nvSpPr>
          <p:cNvPr id="21" name="Text 1"/>
          <p:cNvSpPr/>
          <p:nvPr/>
        </p:nvSpPr>
        <p:spPr>
          <a:xfrm>
            <a:off x="495300" y="1790700"/>
            <a:ext cx="11303001" cy="487363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920"/>
              </a:lnSpc>
              <a:buNone/>
            </a:pPr>
            <a:r>
              <a:rPr lang="en-US" sz="1600" spc="30" kern="0" dirty="0">
                <a:solidFill>
                  <a:srgbClr val="FF7A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Highlight the text you want to hyperlink, select the link symbol, </a:t>
            </a:r>
            <a:endParaRPr lang="en-US" sz="1600" dirty="0"/>
          </a:p>
          <a:p>
            <a:pPr algn="ctr" indent="0" marL="0">
              <a:lnSpc>
                <a:spcPts val="1920"/>
              </a:lnSpc>
              <a:buNone/>
            </a:pPr>
            <a:r>
              <a:rPr lang="en-US" sz="1600" spc="30" kern="0" dirty="0">
                <a:solidFill>
                  <a:srgbClr val="FF7A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then select from the dropdown the page that you want to connect.</a:t>
            </a:r>
            <a:endParaRPr lang="en-US" sz="1600" dirty="0"/>
          </a:p>
        </p:txBody>
      </p:sp>
      <p:sp>
        <p:nvSpPr>
          <p:cNvPr id="22" name="Text 2"/>
          <p:cNvSpPr/>
          <p:nvPr/>
        </p:nvSpPr>
        <p:spPr>
          <a:xfrm>
            <a:off x="433070" y="5854700"/>
            <a:ext cx="2880360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2400" b="1" spc="-24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Why do a poll</a:t>
            </a:r>
            <a:endParaRPr lang="en-US" sz="2400" dirty="0"/>
          </a:p>
        </p:txBody>
      </p:sp>
      <p:sp>
        <p:nvSpPr>
          <p:cNvPr id="23" name="Text 3"/>
          <p:cNvSpPr/>
          <p:nvPr/>
        </p:nvSpPr>
        <p:spPr>
          <a:xfrm>
            <a:off x="3378200" y="5854700"/>
            <a:ext cx="3048000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2400" b="1" spc="-24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Classroom poll</a:t>
            </a:r>
            <a:endParaRPr lang="en-US" sz="2400" dirty="0"/>
          </a:p>
        </p:txBody>
      </p:sp>
      <p:sp>
        <p:nvSpPr>
          <p:cNvPr id="24" name="Text 4"/>
          <p:cNvSpPr/>
          <p:nvPr/>
        </p:nvSpPr>
        <p:spPr>
          <a:xfrm>
            <a:off x="6311900" y="5854700"/>
            <a:ext cx="3048000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2400" b="1" spc="-24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How it works</a:t>
            </a:r>
            <a:endParaRPr lang="en-US" sz="2400" dirty="0"/>
          </a:p>
        </p:txBody>
      </p:sp>
      <p:sp>
        <p:nvSpPr>
          <p:cNvPr id="25" name="Text 5"/>
          <p:cNvSpPr/>
          <p:nvPr/>
        </p:nvSpPr>
        <p:spPr>
          <a:xfrm>
            <a:off x="8813800" y="5854700"/>
            <a:ext cx="3048001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2400" b="1" spc="-24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 steps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1409700"/>
            <a:ext cx="10845801" cy="5080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5700" y="1943100"/>
            <a:ext cx="2540000" cy="25527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1300" y="1930400"/>
            <a:ext cx="2540000" cy="25527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19300" y="1943100"/>
            <a:ext cx="2540000" cy="25527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31401" y="1993900"/>
            <a:ext cx="406400" cy="4191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200" y="254000"/>
            <a:ext cx="6972300" cy="1016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62200" y="2336800"/>
            <a:ext cx="1244600" cy="1016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08600" y="2362200"/>
            <a:ext cx="1244600" cy="10160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29600" y="2349500"/>
            <a:ext cx="1244600" cy="10160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40000" y="3556000"/>
            <a:ext cx="1828800" cy="7366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070600" y="3581400"/>
            <a:ext cx="1244600" cy="7747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156700" y="3517900"/>
            <a:ext cx="1066800" cy="7366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070100" y="4914900"/>
            <a:ext cx="8216900" cy="9525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215900" y="292100"/>
            <a:ext cx="12039600" cy="8965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6960"/>
              </a:lnSpc>
              <a:buNone/>
            </a:pPr>
            <a:r>
              <a:rPr lang="en-US" sz="5800" spc="-66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CASE INSPIRATION</a:t>
            </a:r>
            <a:endParaRPr lang="en-US" sz="5800" dirty="0"/>
          </a:p>
        </p:txBody>
      </p:sp>
      <p:sp>
        <p:nvSpPr>
          <p:cNvPr id="20" name="Text 1"/>
          <p:cNvSpPr/>
          <p:nvPr/>
        </p:nvSpPr>
        <p:spPr>
          <a:xfrm>
            <a:off x="2425700" y="2374900"/>
            <a:ext cx="1455420" cy="8838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6960"/>
              </a:lnSpc>
              <a:buNone/>
            </a:pPr>
            <a:r>
              <a:rPr lang="en-US" sz="5800" b="1" spc="-6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01</a:t>
            </a:r>
            <a:endParaRPr lang="en-US" sz="5800" dirty="0"/>
          </a:p>
        </p:txBody>
      </p:sp>
      <p:sp>
        <p:nvSpPr>
          <p:cNvPr id="21" name="Text 2"/>
          <p:cNvSpPr/>
          <p:nvPr/>
        </p:nvSpPr>
        <p:spPr>
          <a:xfrm>
            <a:off x="5372100" y="2400300"/>
            <a:ext cx="1447800" cy="8838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6960"/>
              </a:lnSpc>
              <a:buNone/>
            </a:pPr>
            <a:r>
              <a:rPr lang="en-US" sz="5800" b="1" spc="-6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02</a:t>
            </a:r>
            <a:endParaRPr lang="en-US" sz="5800" dirty="0"/>
          </a:p>
        </p:txBody>
      </p:sp>
      <p:sp>
        <p:nvSpPr>
          <p:cNvPr id="22" name="Text 3"/>
          <p:cNvSpPr/>
          <p:nvPr/>
        </p:nvSpPr>
        <p:spPr>
          <a:xfrm>
            <a:off x="8293100" y="2387600"/>
            <a:ext cx="1447800" cy="8838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6960"/>
              </a:lnSpc>
              <a:buNone/>
            </a:pPr>
            <a:r>
              <a:rPr lang="en-US" sz="5800" b="1" spc="-6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03</a:t>
            </a:r>
            <a:endParaRPr lang="en-US" sz="5800" dirty="0"/>
          </a:p>
        </p:txBody>
      </p:sp>
      <p:sp>
        <p:nvSpPr>
          <p:cNvPr id="23" name="Text 4"/>
          <p:cNvSpPr/>
          <p:nvPr/>
        </p:nvSpPr>
        <p:spPr>
          <a:xfrm>
            <a:off x="2603500" y="3594100"/>
            <a:ext cx="1701800" cy="63976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2520"/>
              </a:lnSpc>
              <a:buNone/>
            </a:pPr>
            <a:r>
              <a:rPr lang="en-US" sz="2100" b="1" spc="-3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Classroom poll</a:t>
            </a:r>
            <a:endParaRPr lang="en-US" sz="2100" dirty="0"/>
          </a:p>
        </p:txBody>
      </p:sp>
      <p:sp>
        <p:nvSpPr>
          <p:cNvPr id="24" name="Text 5"/>
          <p:cNvSpPr/>
          <p:nvPr/>
        </p:nvSpPr>
        <p:spPr>
          <a:xfrm>
            <a:off x="5626100" y="3619500"/>
            <a:ext cx="1701800" cy="67032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264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</a:t>
            </a:r>
            <a:endParaRPr lang="en-US" sz="2200" dirty="0"/>
          </a:p>
          <a:p>
            <a:pPr algn="r" indent="0" marL="0">
              <a:lnSpc>
                <a:spcPts val="264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steps</a:t>
            </a:r>
            <a:endParaRPr lang="en-US" sz="2200" dirty="0"/>
          </a:p>
        </p:txBody>
      </p:sp>
      <p:sp>
        <p:nvSpPr>
          <p:cNvPr id="25" name="Text 6"/>
          <p:cNvSpPr/>
          <p:nvPr/>
        </p:nvSpPr>
        <p:spPr>
          <a:xfrm>
            <a:off x="8547100" y="3556000"/>
            <a:ext cx="1701800" cy="63976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252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Young</a:t>
            </a:r>
            <a:endParaRPr lang="en-US" sz="2100" dirty="0"/>
          </a:p>
          <a:p>
            <a:pPr algn="r" indent="0" marL="0">
              <a:lnSpc>
                <a:spcPts val="252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spling</a:t>
            </a:r>
            <a:endParaRPr lang="en-US" sz="2100" dirty="0"/>
          </a:p>
        </p:txBody>
      </p:sp>
      <p:sp>
        <p:nvSpPr>
          <p:cNvPr id="26" name="Text 7"/>
          <p:cNvSpPr/>
          <p:nvPr/>
        </p:nvSpPr>
        <p:spPr>
          <a:xfrm>
            <a:off x="2133600" y="4965700"/>
            <a:ext cx="8089900" cy="82272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920"/>
              </a:lnSpc>
              <a:buNone/>
            </a:pPr>
            <a:r>
              <a:rPr lang="en-US" sz="1600" spc="30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Education is like nurturing a young sapling: there’ s no need to rush to straighten </a:t>
            </a:r>
            <a:endParaRPr lang="en-US" sz="1600" dirty="0"/>
          </a:p>
          <a:p>
            <a:pPr algn="ctr" indent="0" marL="0">
              <a:lnSpc>
                <a:spcPts val="1920"/>
              </a:lnSpc>
              <a:buNone/>
            </a:pPr>
            <a:r>
              <a:rPr lang="en-US" sz="1600" spc="30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 or prune all saplings into identical shapes. Instead, we should give it ample </a:t>
            </a:r>
            <a:endParaRPr lang="en-US" sz="1600" dirty="0"/>
          </a:p>
          <a:p>
            <a:pPr algn="ctr" indent="0" marL="0">
              <a:lnSpc>
                <a:spcPts val="1920"/>
              </a:lnSpc>
              <a:buNone/>
            </a:pPr>
            <a:r>
              <a:rPr lang="en-US" sz="1600" spc="30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sunlight and patience.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0800" y="2857500"/>
            <a:ext cx="7073900" cy="533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500" y="3619500"/>
            <a:ext cx="8305801" cy="3238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13900" y="2984500"/>
            <a:ext cx="469900" cy="482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6700" y="4203700"/>
            <a:ext cx="952500" cy="9525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152400" y="571500"/>
            <a:ext cx="11963400" cy="2011363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7920"/>
              </a:lnSpc>
              <a:buNone/>
            </a:pPr>
            <a:r>
              <a:rPr lang="en-US" sz="6600" spc="-138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Why Do We Need to </a:t>
            </a:r>
            <a:endParaRPr lang="en-US" sz="6600" dirty="0"/>
          </a:p>
          <a:p>
            <a:pPr algn="ctr" indent="0" marL="0">
              <a:lnSpc>
                <a:spcPts val="7920"/>
              </a:lnSpc>
              <a:buNone/>
            </a:pPr>
            <a:r>
              <a:rPr lang="en-US" sz="6600" spc="-138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Rethink About Education?</a:t>
            </a:r>
            <a:endParaRPr lang="en-US" sz="6600" dirty="0"/>
          </a:p>
        </p:txBody>
      </p:sp>
      <p:sp>
        <p:nvSpPr>
          <p:cNvPr id="11" name="Text 1"/>
          <p:cNvSpPr/>
          <p:nvPr/>
        </p:nvSpPr>
        <p:spPr>
          <a:xfrm>
            <a:off x="1750060" y="2895600"/>
            <a:ext cx="8412480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2400" spc="30" kern="0" dirty="0">
                <a:solidFill>
                  <a:srgbClr val="FFF2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Education is like nurturing a young sapling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7300" y="1003300"/>
            <a:ext cx="4559300" cy="2222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0" y="3086100"/>
            <a:ext cx="4267200" cy="685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09700" y="444500"/>
            <a:ext cx="3492500" cy="2095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33500" y="762000"/>
            <a:ext cx="685800" cy="685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600" y="3860800"/>
            <a:ext cx="5105401" cy="6096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600" y="4813300"/>
            <a:ext cx="5105401" cy="6096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6600" y="5715000"/>
            <a:ext cx="5105401" cy="6096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2700" y="4013200"/>
            <a:ext cx="4597401" cy="21336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6400800" y="1041400"/>
            <a:ext cx="4660900" cy="2489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4000" spc="-36" kern="0" dirty="0">
                <a:solidFill>
                  <a:srgbClr val="FE7204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When We Talk About Education, What Are We Talking About?</a:t>
            </a:r>
            <a:endParaRPr lang="en-US" sz="4000" dirty="0"/>
          </a:p>
        </p:txBody>
      </p:sp>
      <p:sp>
        <p:nvSpPr>
          <p:cNvPr id="15" name="Text 1"/>
          <p:cNvSpPr/>
          <p:nvPr/>
        </p:nvSpPr>
        <p:spPr>
          <a:xfrm>
            <a:off x="471170" y="3124200"/>
            <a:ext cx="5471160" cy="5181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4080"/>
              </a:lnSpc>
              <a:buNone/>
            </a:pPr>
            <a:r>
              <a:rPr lang="en-US" sz="3400" b="1" spc="-90" kern="0" dirty="0">
                <a:solidFill>
                  <a:srgbClr val="0D0D0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Talk About Education</a:t>
            </a:r>
            <a:endParaRPr lang="en-US" sz="3400" dirty="0"/>
          </a:p>
        </p:txBody>
      </p:sp>
      <p:sp>
        <p:nvSpPr>
          <p:cNvPr id="16" name="Text 2"/>
          <p:cNvSpPr/>
          <p:nvPr/>
        </p:nvSpPr>
        <p:spPr>
          <a:xfrm>
            <a:off x="6426200" y="4064000"/>
            <a:ext cx="4470400" cy="2133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700" spc="24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you should do", but companionship of "let's try together": when a child knocks over paint, instead of first blaming them for wasting it, you draw a rainbow with the spilled paint together with them, allowing them to learn from the mistake that errors can also turn into new possibilities.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1079500"/>
            <a:ext cx="2387600" cy="2311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79700" y="3340100"/>
            <a:ext cx="2425700" cy="2425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0" y="3403600"/>
            <a:ext cx="2374900" cy="23749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2400" y="977900"/>
            <a:ext cx="2425700" cy="2413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4500" y="901700"/>
            <a:ext cx="6540501" cy="635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4500" y="1612900"/>
            <a:ext cx="5880100" cy="3175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1800" y="2438400"/>
            <a:ext cx="5435600" cy="1016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92400" y="3403600"/>
            <a:ext cx="711200" cy="7112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0400" y="1739900"/>
            <a:ext cx="1816100" cy="8382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70200" y="1727200"/>
            <a:ext cx="2082800" cy="8509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0900" y="4102100"/>
            <a:ext cx="1435100" cy="9652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03600" y="4089400"/>
            <a:ext cx="1092200" cy="8382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11800" y="3759200"/>
            <a:ext cx="5435600" cy="10160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1800" y="5080000"/>
            <a:ext cx="5435600" cy="10160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5588000" y="939800"/>
            <a:ext cx="7467600" cy="5764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4440"/>
              </a:lnSpc>
              <a:buNone/>
            </a:pPr>
            <a:r>
              <a:rPr lang="en-US" sz="3700" spc="-36" kern="0" dirty="0">
                <a:solidFill>
                  <a:srgbClr val="0D0D0D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Focus on Complete Growth</a:t>
            </a:r>
            <a:endParaRPr lang="en-US" sz="3700" dirty="0"/>
          </a:p>
        </p:txBody>
      </p:sp>
      <p:sp>
        <p:nvSpPr>
          <p:cNvPr id="20" name="Text 1"/>
          <p:cNvSpPr/>
          <p:nvPr/>
        </p:nvSpPr>
        <p:spPr>
          <a:xfrm>
            <a:off x="5588000" y="1651000"/>
            <a:ext cx="7604760" cy="2589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700" dirty="0">
                <a:solidFill>
                  <a:srgbClr val="FE74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•Tip: Use links to go to a different page inside your presentation.</a:t>
            </a:r>
            <a:endParaRPr lang="en-US" sz="1700" dirty="0"/>
          </a:p>
        </p:txBody>
      </p:sp>
      <p:sp>
        <p:nvSpPr>
          <p:cNvPr id="21" name="Text 2"/>
          <p:cNvSpPr/>
          <p:nvPr/>
        </p:nvSpPr>
        <p:spPr>
          <a:xfrm>
            <a:off x="5651500" y="2298700"/>
            <a:ext cx="53086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500" spc="36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links to go to a different page inside yourpresentation. Highlight the text you want to hyperlink, select the linksymbol, then select from the dropdown the page that you want toconnect.</a:t>
            </a: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500" spc="36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links to go to a different page inside yourpresentation. Highlight the text you want to hyperlink, select the linksymbol, then select from the dropdown the page that you want toconnect.</a:t>
            </a: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500" spc="36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links to go to a different page inside yourpresentation. Highlight the text you want to hyperlink, select the linksymbol, then select from the dropdown the page that you want toconnect.</a:t>
            </a:r>
            <a:endParaRPr lang="en-US" sz="1500" dirty="0"/>
          </a:p>
        </p:txBody>
      </p:sp>
      <p:sp>
        <p:nvSpPr>
          <p:cNvPr id="22" name="Text 3"/>
          <p:cNvSpPr/>
          <p:nvPr/>
        </p:nvSpPr>
        <p:spPr>
          <a:xfrm>
            <a:off x="546100" y="1778000"/>
            <a:ext cx="1943100" cy="85328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800" b="1" spc="-6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Why do a poll</a:t>
            </a:r>
            <a:endParaRPr lang="en-US" sz="2800" dirty="0"/>
          </a:p>
        </p:txBody>
      </p:sp>
      <p:sp>
        <p:nvSpPr>
          <p:cNvPr id="23" name="Text 4"/>
          <p:cNvSpPr/>
          <p:nvPr/>
        </p:nvSpPr>
        <p:spPr>
          <a:xfrm>
            <a:off x="2984500" y="1765300"/>
            <a:ext cx="1828800" cy="85328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800" b="1" spc="-6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Classroom poll</a:t>
            </a:r>
            <a:endParaRPr lang="en-US" sz="2800" dirty="0"/>
          </a:p>
        </p:txBody>
      </p:sp>
      <p:sp>
        <p:nvSpPr>
          <p:cNvPr id="24" name="Text 5"/>
          <p:cNvSpPr/>
          <p:nvPr/>
        </p:nvSpPr>
        <p:spPr>
          <a:xfrm>
            <a:off x="546100" y="4140200"/>
            <a:ext cx="1943100" cy="85328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800" b="1" spc="-6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How it works</a:t>
            </a:r>
            <a:endParaRPr lang="en-US" sz="2800" dirty="0"/>
          </a:p>
        </p:txBody>
      </p:sp>
      <p:sp>
        <p:nvSpPr>
          <p:cNvPr id="25" name="Text 6"/>
          <p:cNvSpPr/>
          <p:nvPr/>
        </p:nvSpPr>
        <p:spPr>
          <a:xfrm>
            <a:off x="2908300" y="4127500"/>
            <a:ext cx="1943100" cy="85328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800" b="1" spc="-6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</a:t>
            </a:r>
            <a:endParaRPr lang="en-US" sz="2800" dirty="0"/>
          </a:p>
          <a:p>
            <a:pPr algn="ctr" indent="0" marL="0">
              <a:lnSpc>
                <a:spcPts val="3360"/>
              </a:lnSpc>
              <a:buNone/>
            </a:pPr>
            <a:r>
              <a:rPr lang="en-US" sz="2800" b="1" spc="-6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steps</a:t>
            </a:r>
            <a:endParaRPr 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2026-02-02T04:18:30Z</dcterms:created>
  <dcterms:modified xsi:type="dcterms:W3CDTF">2026-02-02T04:18:30Z</dcterms:modified>
</cp:coreProperties>
</file>